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4" r:id="rId1"/>
  </p:sldMasterIdLst>
  <p:notesMasterIdLst>
    <p:notesMasterId r:id="rId13"/>
  </p:notesMasterIdLst>
  <p:sldIdLst>
    <p:sldId id="970" r:id="rId2"/>
    <p:sldId id="992" r:id="rId3"/>
    <p:sldId id="1010" r:id="rId4"/>
    <p:sldId id="1016" r:id="rId5"/>
    <p:sldId id="993" r:id="rId6"/>
    <p:sldId id="986" r:id="rId7"/>
    <p:sldId id="1019" r:id="rId8"/>
    <p:sldId id="996" r:id="rId9"/>
    <p:sldId id="974" r:id="rId10"/>
    <p:sldId id="1020" r:id="rId11"/>
    <p:sldId id="988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00" autoAdjust="0"/>
    <p:restoredTop sz="88698" autoAdjust="0"/>
  </p:normalViewPr>
  <p:slideViewPr>
    <p:cSldViewPr>
      <p:cViewPr varScale="1">
        <p:scale>
          <a:sx n="81" d="100"/>
          <a:sy n="81" d="100"/>
        </p:scale>
        <p:origin x="13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40670-6F74-4EFB-9635-92C6A765CB57}" type="datetimeFigureOut">
              <a:rPr lang="ru-RU" smtClean="0"/>
              <a:pPr/>
              <a:t>15.01.2020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4587D-3224-4AF1-9864-7146584213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626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30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C3D9A-8DA6-4A6D-8B21-C5113019C57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50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4587D-3224-4AF1-9864-71465842132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9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CE3ABE-2BC3-4A62-8F43-445A9B4C5FBA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CDB689-3E9B-41C1-8BD3-DA2DD473AD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70FA5-D6A6-413F-96ED-AE743BC64D76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623656-A029-4D5A-AF71-DB63145EB6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74A821-E009-4AB5-A6AF-C86C290744C6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AC8BD2-A032-432D-AC77-FC764C89D40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75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77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929067-1CF3-4B4A-8905-A7B0665B64A3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B5AD4-6E74-4392-BDB2-11F0F1E5DC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562F3E-1F49-47D5-BC2B-6FCAF1E9539A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F3CFD2-7B5D-4A97-BD57-D349247EC3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AF27AB-F458-48F5-ADA7-E2C2113CFF06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FC0D0D-D1CD-408D-A032-6DABA66B15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FD0434-DC7F-422B-86F1-91C160F58683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7FD49-1A6F-4B18-9232-11C1C24EE7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25376-8F5F-4591-9519-6424506008EF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DD799-EBC2-435E-AA0F-9BD198B748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B37718-4EA1-4B58-A604-3A4EB436C99C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E4EAC-9FC1-47F8-94A7-94396129AF4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2B3860-C7AE-4B18-B4B9-E697AA66BEDF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AC85D4-9DCD-4FD5-A652-15EAFB2DEF0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FA070A-E153-4A18-A1C7-A32A2323675D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6F04E-F646-4D40-A673-6B37E6E7F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ABF7B9-444D-438F-B57E-92652F42610B}" type="datetimeFigureOut">
              <a:rPr lang="ru-RU" smtClean="0"/>
              <a:pPr>
                <a:defRPr/>
              </a:pPr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7578A1-50EC-4FDD-A35E-71EDFDC051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 txBox="1">
            <a:spLocks/>
          </p:cNvSpPr>
          <p:nvPr/>
        </p:nvSpPr>
        <p:spPr>
          <a:xfrm>
            <a:off x="1222388" y="-71617"/>
            <a:ext cx="7835762" cy="11221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775" b="0" i="0" kern="1200">
                <a:solidFill>
                  <a:srgbClr val="524641"/>
                </a:solidFill>
                <a:latin typeface="Druk Cyr"/>
                <a:ea typeface="+mj-ea"/>
                <a:cs typeface="Druk Cyr"/>
              </a:defRPr>
            </a:lvl1pPr>
          </a:lstStyle>
          <a:p>
            <a:pPr fontAlgn="auto">
              <a:spcAft>
                <a:spcPts val="0"/>
              </a:spcAft>
            </a:pP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314067" y="5407156"/>
            <a:ext cx="8515866" cy="14493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ru-RU" sz="3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1484784"/>
            <a:ext cx="88786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профессионального мастерства </a:t>
            </a:r>
            <a:endParaRPr lang="ru-RU" altLang="ru-RU" sz="2800" b="1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auto">
              <a:spcAft>
                <a:spcPts val="0"/>
              </a:spcAft>
            </a:pPr>
            <a:r>
              <a:rPr lang="ru-RU" altLang="ru-RU" sz="28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учитель родного языка и родной литературы Республики Тыва  – </a:t>
            </a:r>
            <a:r>
              <a:rPr lang="en-US" altLang="ru-RU" sz="28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altLang="ru-RU" sz="28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4»</a:t>
            </a:r>
            <a:endParaRPr lang="en-US" altLang="ru-RU" sz="2800" b="1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2643182"/>
            <a:ext cx="857256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МАСТЕР-КЛАСС</a:t>
            </a:r>
          </a:p>
          <a:p>
            <a:pPr algn="ctr"/>
            <a:endParaRPr 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ФРАЗОВЫЙ КОНСТРУКТОР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СРЕДСТВО ФОРМИРОВАНИЯ СВЯЗНОЙ РЕЧИ 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РОДНОМ ТУВИНСКОМ ЯЗЫКЕ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00823" y="5500702"/>
            <a:ext cx="2943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Куулар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О.О.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9058" y="6143644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Чадан 2024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9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031432" y="1500174"/>
            <a:ext cx="5112568" cy="422604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32" y="6259829"/>
            <a:ext cx="4498743" cy="587369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0622" y="6259829"/>
            <a:ext cx="4498742" cy="58736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19672" y="214289"/>
            <a:ext cx="6543588" cy="1357323"/>
          </a:xfrm>
        </p:spPr>
        <p:txBody>
          <a:bodyPr>
            <a:noAutofit/>
          </a:bodyPr>
          <a:lstStyle/>
          <a:p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0180" y="404664"/>
            <a:ext cx="7846789" cy="53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030663" y="1500188"/>
            <a:ext cx="5113337" cy="422592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832" y="6259829"/>
            <a:ext cx="4498743" cy="587369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0622" y="6259829"/>
            <a:ext cx="4498742" cy="58736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5861" y="184307"/>
            <a:ext cx="2133595" cy="1133471"/>
          </a:xfrm>
          <a:prstGeom prst="rect">
            <a:avLst/>
          </a:prstGeom>
        </p:spPr>
      </p:pic>
      <p:pic>
        <p:nvPicPr>
          <p:cNvPr id="10" name="Picture 14" descr="жемчук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0F3FC"/>
              </a:clrFrom>
              <a:clrTo>
                <a:srgbClr val="F0F3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260648"/>
            <a:ext cx="1207350" cy="104139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84" y="1403648"/>
            <a:ext cx="9175275" cy="5630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66941" y="4365104"/>
            <a:ext cx="6279055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70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D787D-F5C1-4375-8585-51E6DC3CEC9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2478" y="3808347"/>
            <a:ext cx="1876960" cy="14066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622" y="2010672"/>
            <a:ext cx="3489633" cy="2076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45721" t="6651"/>
          <a:stretch/>
        </p:blipFill>
        <p:spPr>
          <a:xfrm>
            <a:off x="1906459" y="3808347"/>
            <a:ext cx="1785652" cy="1721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5233272"/>
            <a:ext cx="2024897" cy="17055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6835" y="5153207"/>
            <a:ext cx="1556188" cy="1653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444447">
            <a:off x="226588" y="1161504"/>
            <a:ext cx="1743085" cy="12295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0103" y="-51358"/>
            <a:ext cx="6541575" cy="11400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40862" y="1615087"/>
            <a:ext cx="522832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МОНИТОРИНГ Института развития национальной школы РТ  </a:t>
            </a:r>
            <a:r>
              <a:rPr lang="ru-RU" sz="2400" b="1" dirty="0">
                <a:solidFill>
                  <a:srgbClr val="002060"/>
                </a:solidFill>
              </a:rPr>
              <a:t>по </a:t>
            </a:r>
            <a:r>
              <a:rPr lang="ru-RU" sz="2000" b="1" dirty="0" smtClean="0">
                <a:solidFill>
                  <a:srgbClr val="C00000"/>
                </a:solidFill>
              </a:rPr>
              <a:t>РАЗВИТИЮ РОДНОЙ (ТУВИНСКОЙ) РЕЧИ </a:t>
            </a:r>
            <a:r>
              <a:rPr lang="ru-RU" sz="2400" b="1" dirty="0" smtClean="0">
                <a:solidFill>
                  <a:srgbClr val="002060"/>
                </a:solidFill>
              </a:rPr>
              <a:t>: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1400" b="1" dirty="0" smtClean="0">
                <a:solidFill>
                  <a:srgbClr val="002060"/>
                </a:solidFill>
              </a:rPr>
              <a:t>УРОВЕНЬ РЕЧЕВОГО РАЗВИТИЯ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tt-RU" sz="1600" b="1" dirty="0" smtClean="0">
                <a:solidFill>
                  <a:srgbClr val="002060"/>
                </a:solidFill>
              </a:rPr>
              <a:t>= </a:t>
            </a:r>
            <a:r>
              <a:rPr lang="ru-RU" sz="2400" b="1" dirty="0">
                <a:solidFill>
                  <a:srgbClr val="C00000"/>
                </a:solidFill>
              </a:rPr>
              <a:t>63</a:t>
            </a:r>
            <a:r>
              <a:rPr lang="ru-RU" sz="1600" b="1" dirty="0" smtClean="0">
                <a:solidFill>
                  <a:srgbClr val="C00000"/>
                </a:solidFill>
              </a:rPr>
              <a:t>%</a:t>
            </a:r>
            <a:r>
              <a:rPr lang="ru-RU" sz="1600" b="1" dirty="0" smtClean="0">
                <a:solidFill>
                  <a:srgbClr val="002060"/>
                </a:solidFill>
              </a:rPr>
              <a:t>, </a:t>
            </a:r>
            <a:r>
              <a:rPr lang="ru-RU" sz="1200" b="1" dirty="0" smtClean="0">
                <a:solidFill>
                  <a:srgbClr val="002060"/>
                </a:solidFill>
              </a:rPr>
              <a:t>КАЧЕСТВО </a:t>
            </a:r>
            <a:r>
              <a:rPr lang="ru-RU" sz="1400" b="1" dirty="0">
                <a:solidFill>
                  <a:srgbClr val="002060"/>
                </a:solidFill>
              </a:rPr>
              <a:t>РЕЧЕВОГО РАЗВИТИЯ</a:t>
            </a:r>
            <a:r>
              <a:rPr lang="ru-RU" sz="1400" b="1" dirty="0">
                <a:solidFill>
                  <a:srgbClr val="C0000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=</a:t>
            </a:r>
            <a:r>
              <a:rPr lang="ru-RU" sz="2000" b="1" dirty="0" smtClean="0">
                <a:solidFill>
                  <a:srgbClr val="C00000"/>
                </a:solidFill>
              </a:rPr>
              <a:t>0</a:t>
            </a:r>
            <a:r>
              <a:rPr lang="ru-RU" sz="1600" b="1" dirty="0" smtClean="0">
                <a:solidFill>
                  <a:srgbClr val="002060"/>
                </a:solidFill>
              </a:rPr>
              <a:t>%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(</a:t>
            </a:r>
            <a:r>
              <a:rPr lang="ru-RU" sz="2000" b="1" dirty="0" smtClean="0">
                <a:solidFill>
                  <a:srgbClr val="C00000"/>
                </a:solidFill>
              </a:rPr>
              <a:t>36%(11 детей) – низкий уровень,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64 % (19 детей) средний уровень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19005" y="5339183"/>
            <a:ext cx="123759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00034" y="1357298"/>
            <a:ext cx="8358246" cy="522617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32" y="6259829"/>
            <a:ext cx="4498743" cy="587369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0622" y="6259829"/>
            <a:ext cx="4498742" cy="58736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19672" y="35923"/>
            <a:ext cx="6543588" cy="249806"/>
          </a:xfrm>
        </p:spPr>
        <p:txBody>
          <a:bodyPr>
            <a:noAutofit/>
          </a:bodyPr>
          <a:lstStyle/>
          <a:p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785794"/>
            <a:ext cx="82490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педагогов с приемами использования различных видов фразового конструктора как эффективного способа развития  связной речи. </a:t>
            </a:r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tx2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Оборудование</a:t>
            </a:r>
            <a:r>
              <a:rPr lang="ru-RU" b="1" dirty="0">
                <a:solidFill>
                  <a:srgbClr val="C00000"/>
                </a:solidFill>
              </a:rPr>
              <a:t>: </a:t>
            </a:r>
            <a:r>
              <a:rPr lang="ru-RU" dirty="0">
                <a:solidFill>
                  <a:schemeClr val="tx2"/>
                </a:solidFill>
              </a:rPr>
              <a:t>компьютер,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мультимедийная установка (проектор, экран), презентация, три стола с номерами.  </a:t>
            </a:r>
          </a:p>
          <a:p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b="1" dirty="0">
                <a:solidFill>
                  <a:srgbClr val="C00000"/>
                </a:solidFill>
              </a:rPr>
              <a:t>Раздаточный материал</a:t>
            </a:r>
            <a:r>
              <a:rPr lang="ru-RU" b="1" dirty="0">
                <a:solidFill>
                  <a:schemeClr val="tx2"/>
                </a:solidFill>
              </a:rPr>
              <a:t>: </a:t>
            </a:r>
            <a:r>
              <a:rPr lang="ru-RU" dirty="0">
                <a:solidFill>
                  <a:schemeClr val="tx2"/>
                </a:solidFill>
              </a:rPr>
              <a:t>прозрачные карточки 10х10 см, фигурки, игрушки, кубики, карточки символы, разные виды конструктора фраз. </a:t>
            </a:r>
            <a:endParaRPr lang="ru-RU" dirty="0" smtClean="0">
              <a:solidFill>
                <a:schemeClr val="tx2"/>
              </a:solidFill>
            </a:endParaRPr>
          </a:p>
          <a:p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C00000"/>
                </a:solidFill>
              </a:rPr>
              <a:t>Практическая значимость:</a:t>
            </a:r>
            <a:r>
              <a:rPr lang="ru-RU" dirty="0">
                <a:solidFill>
                  <a:srgbClr val="C00000"/>
                </a:solidFill>
              </a:rPr>
              <a:t>  </a:t>
            </a:r>
            <a:r>
              <a:rPr lang="ru-RU" dirty="0">
                <a:solidFill>
                  <a:schemeClr val="tx2"/>
                </a:solidFill>
              </a:rPr>
              <a:t>мастер-класс будет полезен логопедам, воспитателям, педагогам и родителям детей с ОВЗ.</a:t>
            </a:r>
            <a:endParaRPr lang="ru-RU" sz="3200" dirty="0">
              <a:solidFill>
                <a:schemeClr val="tx2"/>
              </a:solidFill>
            </a:endParaRPr>
          </a:p>
          <a:p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00034" y="1357298"/>
            <a:ext cx="8358246" cy="522617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32" y="6259829"/>
            <a:ext cx="4498743" cy="587369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0622" y="6259829"/>
            <a:ext cx="4498742" cy="58736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19672" y="35923"/>
            <a:ext cx="6543588" cy="249806"/>
          </a:xfrm>
        </p:spPr>
        <p:txBody>
          <a:bodyPr>
            <a:noAutofit/>
          </a:bodyPr>
          <a:lstStyle/>
          <a:p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785794"/>
            <a:ext cx="82490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Ожидаемые результаты:</a:t>
            </a:r>
            <a:endParaRPr lang="ru-RU" sz="3200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- получение участниками знаний об основных принципах использования фразового конструктора для развития фразовой речи у детей дошкольного возраста;</a:t>
            </a:r>
            <a:endParaRPr lang="ru-RU" sz="3200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- овладение навыком изготовления элементов фразового конструктора с целью внедрения в образовательный процесс;</a:t>
            </a:r>
            <a:endParaRPr lang="ru-RU" sz="3200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- создание атмосферной обстановки, поддержка педагогического творчества, реализация педагогического стремления помогать детям с ОВЗ;</a:t>
            </a:r>
            <a:endParaRPr lang="ru-RU" sz="3200" dirty="0">
              <a:solidFill>
                <a:schemeClr val="tx2"/>
              </a:solidFill>
            </a:endParaRPr>
          </a:p>
          <a:p>
            <a:r>
              <a:rPr lang="ru-RU" dirty="0">
                <a:solidFill>
                  <a:schemeClr val="tx2"/>
                </a:solidFill>
              </a:rPr>
              <a:t>- обмен педагогическим опытом, установление коммуникативных связей между участниками образовательного процесса, профессиональная поддержка.</a:t>
            </a:r>
            <a:endParaRPr lang="ru-RU" sz="3200" dirty="0">
              <a:solidFill>
                <a:schemeClr val="tx2"/>
              </a:solidFill>
            </a:endParaRPr>
          </a:p>
          <a:p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500034" y="1357298"/>
            <a:ext cx="8358246" cy="522617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32" y="6259829"/>
            <a:ext cx="4498743" cy="587369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0622" y="6259829"/>
            <a:ext cx="4498742" cy="5873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23728" y="785794"/>
            <a:ext cx="644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«ПОСОБИЕ «ФРАЗОВЫЙ КОНСТРУКТОР»»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33167"/>
            <a:ext cx="2304256" cy="1593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9381" y="1827186"/>
            <a:ext cx="6662581" cy="48115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444" y="3268336"/>
            <a:ext cx="1985661" cy="14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031432" y="1500174"/>
            <a:ext cx="5112568" cy="422604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32" y="6259829"/>
            <a:ext cx="4498743" cy="587369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0622" y="6259829"/>
            <a:ext cx="4498742" cy="5873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53590" y="-235708"/>
            <a:ext cx="5204148" cy="89616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456" y="274638"/>
            <a:ext cx="533888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99"/>
                </a:solidFill>
                <a:latin typeface="Sitka Display" panose="02000505000000020004" pitchFamily="2" charset="0"/>
                <a:cs typeface="Times New Roman" panose="02020603050405020304" pitchFamily="18" charset="0"/>
              </a:rPr>
              <a:t>«Фразовые дорожки»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031432" y="1500174"/>
            <a:ext cx="5112568" cy="422604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32" y="6259829"/>
            <a:ext cx="4498743" cy="587369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0622" y="6259829"/>
            <a:ext cx="4498742" cy="58736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19672" y="214289"/>
            <a:ext cx="6543588" cy="1357323"/>
          </a:xfrm>
        </p:spPr>
        <p:txBody>
          <a:bodyPr>
            <a:noAutofit/>
          </a:bodyPr>
          <a:lstStyle/>
          <a:p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8" y="737812"/>
            <a:ext cx="8164064" cy="53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031432" y="1500174"/>
            <a:ext cx="5112568" cy="422604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32" y="6259829"/>
            <a:ext cx="4498743" cy="587369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0622" y="6259829"/>
            <a:ext cx="4498742" cy="58736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19672" y="35923"/>
            <a:ext cx="6543588" cy="1143000"/>
          </a:xfrm>
        </p:spPr>
        <p:txBody>
          <a:bodyPr>
            <a:noAutofit/>
          </a:bodyPr>
          <a:lstStyle/>
          <a:p>
            <a:endParaRPr lang="ru-RU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1357298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Окошка с прорезами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45876" b="12568"/>
          <a:stretch/>
        </p:blipFill>
        <p:spPr bwMode="auto">
          <a:xfrm>
            <a:off x="642910" y="2143116"/>
            <a:ext cx="3412075" cy="326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5572132" y="1357298"/>
            <a:ext cx="18140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карточки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r="14463"/>
          <a:stretch/>
        </p:blipFill>
        <p:spPr>
          <a:xfrm>
            <a:off x="5072066" y="2214554"/>
            <a:ext cx="3010619" cy="3214274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rot="10800000">
            <a:off x="2571736" y="3000372"/>
            <a:ext cx="1357322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V="1">
            <a:off x="2428860" y="3857628"/>
            <a:ext cx="1500198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0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031432" y="1500174"/>
            <a:ext cx="5112568" cy="422604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32" y="6259829"/>
            <a:ext cx="4498743" cy="587369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0622" y="6259829"/>
            <a:ext cx="4498742" cy="58736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19672" y="214289"/>
            <a:ext cx="6543588" cy="1357323"/>
          </a:xfrm>
        </p:spPr>
        <p:txBody>
          <a:bodyPr>
            <a:noAutofit/>
          </a:bodyPr>
          <a:lstStyle/>
          <a:p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27303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7169</TotalTime>
  <Words>246</Words>
  <Application>Microsoft Office PowerPoint</Application>
  <PresentationFormat>Экран (4:3)</PresentationFormat>
  <Paragraphs>34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Book Antiqua</vt:lpstr>
      <vt:lpstr>Calibri</vt:lpstr>
      <vt:lpstr>Druk Cyr</vt:lpstr>
      <vt:lpstr>Sitka Display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«Фразовые дорожки»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Республиканский конкурс  «Лучший педагог-мужчина образовательного учреждения - 2015»</dc:title>
  <dc:creator>User</dc:creator>
  <cp:lastModifiedBy>User Windows</cp:lastModifiedBy>
  <cp:revision>651</cp:revision>
  <dcterms:created xsi:type="dcterms:W3CDTF">2015-04-10T07:57:29Z</dcterms:created>
  <dcterms:modified xsi:type="dcterms:W3CDTF">2020-01-14T17:09:44Z</dcterms:modified>
</cp:coreProperties>
</file>